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73" r:id="rId2"/>
    <p:sldId id="270" r:id="rId3"/>
    <p:sldId id="262" r:id="rId4"/>
    <p:sldId id="258" r:id="rId5"/>
    <p:sldId id="257" r:id="rId6"/>
    <p:sldId id="264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60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3725" autoAdjust="0"/>
  </p:normalViewPr>
  <p:slideViewPr>
    <p:cSldViewPr>
      <p:cViewPr varScale="1">
        <p:scale>
          <a:sx n="52" d="100"/>
          <a:sy n="52" d="100"/>
        </p:scale>
        <p:origin x="1325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thagata Banerjee" userId="53a14d1ab776c57f" providerId="LiveId" clId="{FCBE1D24-FCB5-4A97-AD8F-6E70D39C2919}"/>
    <pc:docChg chg="modSld">
      <pc:chgData name="Tathagata Banerjee" userId="53a14d1ab776c57f" providerId="LiveId" clId="{FCBE1D24-FCB5-4A97-AD8F-6E70D39C2919}" dt="2023-11-15T19:28:52.598" v="18" actId="6549"/>
      <pc:docMkLst>
        <pc:docMk/>
      </pc:docMkLst>
      <pc:sldChg chg="modSp mod">
        <pc:chgData name="Tathagata Banerjee" userId="53a14d1ab776c57f" providerId="LiveId" clId="{FCBE1D24-FCB5-4A97-AD8F-6E70D39C2919}" dt="2023-11-15T19:28:52.598" v="18" actId="6549"/>
        <pc:sldMkLst>
          <pc:docMk/>
          <pc:sldMk cId="1693268546" sldId="265"/>
        </pc:sldMkLst>
        <pc:spChg chg="mod">
          <ac:chgData name="Tathagata Banerjee" userId="53a14d1ab776c57f" providerId="LiveId" clId="{FCBE1D24-FCB5-4A97-AD8F-6E70D39C2919}" dt="2023-11-15T19:28:52.598" v="18" actId="6549"/>
          <ac:spMkLst>
            <pc:docMk/>
            <pc:sldMk cId="1693268546" sldId="265"/>
            <ac:spMk id="3" creationId="{D69D7AB2-4E07-68D5-355A-2E50F20371E6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C0707-5EBD-4736-8E30-956DB90A5F76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12157-B09C-467D-A266-BFF4F003EB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829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12157-B09C-467D-A266-BFF4F003EB2C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068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5CA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79043" y="604685"/>
            <a:ext cx="10790932" cy="83057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0" y="2369527"/>
            <a:ext cx="7891145" cy="7735570"/>
          </a:xfrm>
          <a:custGeom>
            <a:avLst/>
            <a:gdLst/>
            <a:ahLst/>
            <a:cxnLst/>
            <a:rect l="l" t="t" r="r" b="b"/>
            <a:pathLst>
              <a:path w="7891145" h="7735570">
                <a:moveTo>
                  <a:pt x="6343637" y="4845139"/>
                </a:moveTo>
                <a:lnTo>
                  <a:pt x="0" y="4845139"/>
                </a:lnTo>
                <a:lnTo>
                  <a:pt x="0" y="7735049"/>
                </a:lnTo>
                <a:lnTo>
                  <a:pt x="6343637" y="7735049"/>
                </a:lnTo>
                <a:lnTo>
                  <a:pt x="6343637" y="4845139"/>
                </a:lnTo>
                <a:close/>
              </a:path>
              <a:path w="7891145" h="7735570">
                <a:moveTo>
                  <a:pt x="7891094" y="0"/>
                </a:moveTo>
                <a:lnTo>
                  <a:pt x="0" y="0"/>
                </a:lnTo>
                <a:lnTo>
                  <a:pt x="0" y="2387117"/>
                </a:lnTo>
                <a:lnTo>
                  <a:pt x="7891094" y="2387117"/>
                </a:lnTo>
                <a:lnTo>
                  <a:pt x="7891094" y="0"/>
                </a:lnTo>
                <a:close/>
              </a:path>
            </a:pathLst>
          </a:custGeom>
          <a:solidFill>
            <a:srgbClr val="E9CA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379051" y="3379545"/>
            <a:ext cx="3937635" cy="47625"/>
          </a:xfrm>
          <a:custGeom>
            <a:avLst/>
            <a:gdLst/>
            <a:ahLst/>
            <a:cxnLst/>
            <a:rect l="l" t="t" r="r" b="b"/>
            <a:pathLst>
              <a:path w="3937634" h="47625">
                <a:moveTo>
                  <a:pt x="3937444" y="0"/>
                </a:moveTo>
                <a:lnTo>
                  <a:pt x="3757193" y="0"/>
                </a:lnTo>
                <a:lnTo>
                  <a:pt x="0" y="0"/>
                </a:lnTo>
                <a:lnTo>
                  <a:pt x="0" y="47625"/>
                </a:lnTo>
                <a:lnTo>
                  <a:pt x="3757193" y="47625"/>
                </a:lnTo>
                <a:lnTo>
                  <a:pt x="3937444" y="47625"/>
                </a:lnTo>
                <a:lnTo>
                  <a:pt x="393744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4289" y="2776198"/>
            <a:ext cx="17799420" cy="1367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9CA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18288000" cy="2162175"/>
          </a:xfrm>
          <a:custGeom>
            <a:avLst/>
            <a:gdLst/>
            <a:ahLst/>
            <a:cxnLst/>
            <a:rect l="l" t="t" r="r" b="b"/>
            <a:pathLst>
              <a:path w="18288000" h="2162175">
                <a:moveTo>
                  <a:pt x="18287999" y="2162174"/>
                </a:moveTo>
                <a:lnTo>
                  <a:pt x="0" y="2162174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2162174"/>
                </a:lnTo>
                <a:close/>
              </a:path>
            </a:pathLst>
          </a:custGeom>
          <a:solidFill>
            <a:srgbClr val="F55CA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7797" y="2379059"/>
            <a:ext cx="14018605" cy="77438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B73A-6C01-774E-3A32-EB929BBE5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494956"/>
            <a:ext cx="13716000" cy="276998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1BAE0-3CE3-9B7F-F7AA-CF6149763E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553998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E434D-360B-AC96-505E-391B6AED1D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9566910"/>
            <a:ext cx="4206240" cy="276999"/>
          </a:xfrm>
        </p:spPr>
        <p:txBody>
          <a:bodyPr/>
          <a:lstStyle/>
          <a:p>
            <a:fld id="{6360B9F5-6B9E-43EF-A48D-26534564E218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9BB4D-7DD6-82B5-0968-FBEC08096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0" y="9566910"/>
            <a:ext cx="5852160" cy="2769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B16A4-11B1-038E-919B-51FB02BC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167361" y="9566910"/>
            <a:ext cx="4206240" cy="276999"/>
          </a:xfrm>
        </p:spPr>
        <p:txBody>
          <a:bodyPr/>
          <a:lstStyle/>
          <a:p>
            <a:fld id="{4DF85FC6-37E0-4119-888B-705B873BC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66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9CA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241050"/>
            <a:ext cx="16256000" cy="2349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922E9B-5FF6-B42A-9F2A-499442A0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755" y="0"/>
            <a:ext cx="9763245" cy="10287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17B26B-47EC-CE7D-0976-4B8151D5C9A3}"/>
              </a:ext>
            </a:extLst>
          </p:cNvPr>
          <p:cNvSpPr txBox="1"/>
          <p:nvPr/>
        </p:nvSpPr>
        <p:spPr>
          <a:xfrm>
            <a:off x="381964" y="746567"/>
            <a:ext cx="8142791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100" b="1" i="1" dirty="0">
                <a:solidFill>
                  <a:schemeClr val="accent2">
                    <a:lumMod val="75000"/>
                  </a:schemeClr>
                </a:solidFill>
              </a:rPr>
              <a:t>ANALYSIS OF TOP BABY NAMES IN U.S.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F699DA-6710-C46D-023E-B63A8DA486EF}"/>
              </a:ext>
            </a:extLst>
          </p:cNvPr>
          <p:cNvSpPr txBox="1"/>
          <p:nvPr/>
        </p:nvSpPr>
        <p:spPr>
          <a:xfrm>
            <a:off x="381964" y="6378032"/>
            <a:ext cx="69274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DATA SCIENCE LAB-1</a:t>
            </a:r>
          </a:p>
          <a:p>
            <a:r>
              <a:rPr lang="en-US" sz="48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INSTRUCTOR :DR. DOOTIKA VATS</a:t>
            </a:r>
          </a:p>
        </p:txBody>
      </p:sp>
    </p:spTree>
    <p:extLst>
      <p:ext uri="{BB962C8B-B14F-4D97-AF65-F5344CB8AC3E}">
        <p14:creationId xmlns:p14="http://schemas.microsoft.com/office/powerpoint/2010/main" val="3078662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ADA5E1-8724-C08C-7AE3-89AEF6156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0500"/>
            <a:ext cx="15163800" cy="70913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442197-0F8B-C915-90FD-D0416F62B00A}"/>
              </a:ext>
            </a:extLst>
          </p:cNvPr>
          <p:cNvSpPr txBox="1"/>
          <p:nvPr/>
        </p:nvSpPr>
        <p:spPr>
          <a:xfrm>
            <a:off x="914400" y="7581900"/>
            <a:ext cx="16916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J is the most popular initial for male names(in terms of variety of names) by far, followed by C, A and R. X,Z and O are the least popular.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i="1" dirty="0">
              <a:solidFill>
                <a:schemeClr val="accent6">
                  <a:lumMod val="50000"/>
                </a:schemeClr>
              </a:solidFill>
              <a:latin typeface="Bahnschrift Condensed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A is the most popular initial for females, followed by M and J. O and Z are the least popular , and X has not even appeared in the ranks. </a:t>
            </a:r>
          </a:p>
        </p:txBody>
      </p:sp>
    </p:spTree>
    <p:extLst>
      <p:ext uri="{BB962C8B-B14F-4D97-AF65-F5344CB8AC3E}">
        <p14:creationId xmlns:p14="http://schemas.microsoft.com/office/powerpoint/2010/main" val="107154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B4A5E2-4BCF-4BDB-CAE7-C848420E9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3" y="756929"/>
            <a:ext cx="18288000" cy="723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B54363-1DD0-7683-3BED-F1200DB04E54}"/>
              </a:ext>
            </a:extLst>
          </p:cNvPr>
          <p:cNvSpPr txBox="1"/>
          <p:nvPr/>
        </p:nvSpPr>
        <p:spPr>
          <a:xfrm>
            <a:off x="304800" y="8115300"/>
            <a:ext cx="8458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rgbClr val="FF0000"/>
                </a:solidFill>
                <a:latin typeface="Bahnschrift Condensed" panose="020B0502040204020203" pitchFamily="34" charset="0"/>
              </a:rPr>
              <a:t>N has been a popular initial among females recently.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i="1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rgbClr val="FF0000"/>
                </a:solidFill>
                <a:latin typeface="Bahnschrift Condensed" panose="020B0502040204020203" pitchFamily="34" charset="0"/>
              </a:rPr>
              <a:t>S,D and R have been consistently moderately popular.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i="1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rgbClr val="FF0000"/>
                </a:solidFill>
                <a:latin typeface="Bahnschrift Condensed" panose="020B0502040204020203" pitchFamily="34" charset="0"/>
              </a:rPr>
              <a:t>Z has been popular for only 1 decade</a:t>
            </a:r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D077E1-9199-1B6B-BFDC-F0FBDB54A867}"/>
              </a:ext>
            </a:extLst>
          </p:cNvPr>
          <p:cNvSpPr txBox="1"/>
          <p:nvPr/>
        </p:nvSpPr>
        <p:spPr>
          <a:xfrm>
            <a:off x="9753600" y="8009448"/>
            <a:ext cx="8229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chemeClr val="tx2"/>
                </a:solidFill>
                <a:latin typeface="Bahnschrift Condensed" panose="020B0502040204020203" pitchFamily="34" charset="0"/>
              </a:rPr>
              <a:t>W has been very popular recently, probably due to “William”.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i="1" dirty="0">
              <a:solidFill>
                <a:schemeClr val="tx2"/>
              </a:solidFill>
              <a:latin typeface="Bahnschrif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chemeClr val="tx2"/>
                </a:solidFill>
                <a:latin typeface="Bahnschrift Condensed" panose="020B0502040204020203" pitchFamily="34" charset="0"/>
              </a:rPr>
              <a:t>K was popular in the </a:t>
            </a:r>
            <a:r>
              <a:rPr lang="en-IN" sz="2400" i="1" dirty="0" err="1">
                <a:solidFill>
                  <a:schemeClr val="tx2"/>
                </a:solidFill>
                <a:latin typeface="Bahnschrift Condensed" panose="020B0502040204020203" pitchFamily="34" charset="0"/>
              </a:rPr>
              <a:t>past,but</a:t>
            </a:r>
            <a:r>
              <a:rPr lang="en-IN" sz="2400" i="1" dirty="0">
                <a:solidFill>
                  <a:schemeClr val="tx2"/>
                </a:solidFill>
                <a:latin typeface="Bahnschrift Condensed" panose="020B0502040204020203" pitchFamily="34" charset="0"/>
              </a:rPr>
              <a:t> has fallen in ranks now.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i="1" dirty="0">
              <a:solidFill>
                <a:schemeClr val="tx2"/>
              </a:solidFill>
              <a:latin typeface="Bahnschrif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i="1" dirty="0">
                <a:solidFill>
                  <a:schemeClr val="tx2"/>
                </a:solidFill>
                <a:latin typeface="Bahnschrift Condensed" panose="020B0502040204020203" pitchFamily="34" charset="0"/>
              </a:rPr>
              <a:t>J, D and M have been consistently moderately popular.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157713-A4E4-0349-36EC-6D5466DB3062}"/>
              </a:ext>
            </a:extLst>
          </p:cNvPr>
          <p:cNvSpPr txBox="1"/>
          <p:nvPr/>
        </p:nvSpPr>
        <p:spPr>
          <a:xfrm>
            <a:off x="228600" y="61561"/>
            <a:ext cx="1028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PLOT OF  MEAN RANK  VS  DECADE  FOR  TOP 10  INITIAL LETTERS</a:t>
            </a:r>
            <a:endParaRPr lang="en-US"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771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058830-824D-6691-FDCA-CA16F5424761}"/>
              </a:ext>
            </a:extLst>
          </p:cNvPr>
          <p:cNvSpPr txBox="1"/>
          <p:nvPr/>
        </p:nvSpPr>
        <p:spPr>
          <a:xfrm>
            <a:off x="7239000" y="0"/>
            <a:ext cx="396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R SHINY APP</a:t>
            </a:r>
          </a:p>
        </p:txBody>
      </p:sp>
      <p:pic>
        <p:nvPicPr>
          <p:cNvPr id="2" name="Csa">
            <a:hlinkClick r:id="" action="ppaction://media"/>
            <a:extLst>
              <a:ext uri="{FF2B5EF4-FFF2-40B4-BE49-F238E27FC236}">
                <a16:creationId xmlns:a16="http://schemas.microsoft.com/office/drawing/2014/main" id="{E023942E-6F2F-1125-8535-B86EE60CE6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1257301"/>
            <a:ext cx="18288001" cy="902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72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E294-C730-6270-3FAF-766A5CDC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42900"/>
            <a:ext cx="9474200" cy="1015663"/>
          </a:xfrm>
        </p:spPr>
        <p:txBody>
          <a:bodyPr/>
          <a:lstStyle/>
          <a:p>
            <a:r>
              <a:rPr lang="en-IN" sz="6600" i="1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Insights regarding the dataset-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66C04-2125-3204-63A5-54087983C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634133"/>
            <a:ext cx="16459200" cy="886396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Mary is the most popular female name, James and John are the most popular male names. (All of biblical origin!)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Names with moderate length are consistently moderately popular, while particular short and long names have been very popular for females and males,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 J has been the most popular initial for males , and has been quite popular for females as well.</a:t>
            </a:r>
          </a:p>
          <a:p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Females seem to have more variety in popular initials.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The choice of initial letter has varied quite much with time for both males and females with only a few letters being consistently popular.</a:t>
            </a:r>
          </a:p>
          <a:p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There have been five popular names which are common between both genders, but they have mostly been moderately popular. </a:t>
            </a:r>
          </a:p>
          <a:p>
            <a:endParaRPr lang="en-IN" sz="36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047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3228975"/>
          </a:xfrm>
          <a:custGeom>
            <a:avLst/>
            <a:gdLst/>
            <a:ahLst/>
            <a:cxnLst/>
            <a:rect l="l" t="t" r="r" b="b"/>
            <a:pathLst>
              <a:path w="18288000" h="3228975">
                <a:moveTo>
                  <a:pt x="18287998" y="3228974"/>
                </a:moveTo>
                <a:lnTo>
                  <a:pt x="0" y="3228974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3228974"/>
                </a:lnTo>
                <a:close/>
              </a:path>
            </a:pathLst>
          </a:custGeom>
          <a:solidFill>
            <a:srgbClr val="F55CA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63400" y="522095"/>
            <a:ext cx="6542405" cy="1473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48785" algn="l"/>
              </a:tabLst>
            </a:pPr>
            <a:r>
              <a:rPr lang="en-IN" sz="9500" b="1" i="1" spc="-190" dirty="0">
                <a:latin typeface="Arial"/>
                <a:cs typeface="Arial"/>
              </a:rPr>
              <a:t>Thank </a:t>
            </a:r>
            <a:r>
              <a:rPr sz="9500" b="1" i="1" spc="-254" dirty="0">
                <a:latin typeface="Arial"/>
                <a:cs typeface="Arial"/>
              </a:rPr>
              <a:t>Y</a:t>
            </a:r>
            <a:r>
              <a:rPr sz="9500" b="1" i="1" spc="135" dirty="0">
                <a:latin typeface="Arial"/>
                <a:cs typeface="Arial"/>
              </a:rPr>
              <a:t>o</a:t>
            </a:r>
            <a:r>
              <a:rPr sz="9500" b="1" i="1" spc="114" dirty="0">
                <a:latin typeface="Arial"/>
                <a:cs typeface="Arial"/>
              </a:rPr>
              <a:t>u</a:t>
            </a:r>
            <a:r>
              <a:rPr lang="en-IN" sz="9500" b="1" i="1" spc="114" dirty="0">
                <a:latin typeface="Arial"/>
                <a:cs typeface="Arial"/>
              </a:rPr>
              <a:t>!</a:t>
            </a:r>
            <a:endParaRPr sz="9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8139" y="3289272"/>
            <a:ext cx="8191061" cy="5528437"/>
          </a:xfrm>
          <a:prstGeom prst="rect">
            <a:avLst/>
          </a:prstGeom>
        </p:spPr>
        <p:txBody>
          <a:bodyPr vert="horz" wrap="square" lIns="0" tIns="313690" rIns="0" bIns="0" rtlCol="0">
            <a:spAutoFit/>
          </a:bodyPr>
          <a:lstStyle/>
          <a:p>
            <a:pPr marL="529590">
              <a:lnSpc>
                <a:spcPct val="100000"/>
              </a:lnSpc>
              <a:spcBef>
                <a:spcPts val="2470"/>
              </a:spcBef>
            </a:pPr>
            <a:r>
              <a:rPr lang="en-IN" sz="5500" b="1" spc="60" dirty="0">
                <a:latin typeface="Arial"/>
                <a:cs typeface="Arial"/>
              </a:rPr>
              <a:t>Group</a:t>
            </a:r>
            <a:r>
              <a:rPr lang="en-IN" sz="5500" b="1" spc="-265" dirty="0">
                <a:latin typeface="Arial"/>
                <a:cs typeface="Arial"/>
              </a:rPr>
              <a:t> </a:t>
            </a:r>
            <a:r>
              <a:rPr lang="en-IN" sz="5500" b="1" spc="350" dirty="0">
                <a:latin typeface="Arial"/>
                <a:cs typeface="Arial"/>
              </a:rPr>
              <a:t>-20</a:t>
            </a:r>
            <a:endParaRPr sz="5500" dirty="0">
              <a:latin typeface="Arial"/>
              <a:cs typeface="Arial"/>
            </a:endParaRPr>
          </a:p>
          <a:p>
            <a:pPr marL="70485" marR="5080" indent="-47625">
              <a:lnSpc>
                <a:spcPts val="8490"/>
              </a:lnSpc>
              <a:spcBef>
                <a:spcPts val="650"/>
              </a:spcBef>
            </a:pPr>
            <a:r>
              <a:rPr sz="5200" b="1" spc="-55" dirty="0" err="1">
                <a:latin typeface="Arial"/>
                <a:cs typeface="Arial"/>
              </a:rPr>
              <a:t>Sujash</a:t>
            </a:r>
            <a:r>
              <a:rPr sz="5200" b="1" spc="-250" dirty="0">
                <a:latin typeface="Arial"/>
                <a:cs typeface="Arial"/>
              </a:rPr>
              <a:t> </a:t>
            </a:r>
            <a:r>
              <a:rPr lang="en-IN" sz="5200" b="1" spc="10" dirty="0">
                <a:latin typeface="Arial"/>
                <a:cs typeface="Arial"/>
              </a:rPr>
              <a:t>K</a:t>
            </a:r>
            <a:r>
              <a:rPr sz="5200" b="1" spc="10" dirty="0" err="1">
                <a:latin typeface="Arial"/>
                <a:cs typeface="Arial"/>
              </a:rPr>
              <a:t>rishna</a:t>
            </a:r>
            <a:r>
              <a:rPr sz="5200" b="1" spc="-245" dirty="0">
                <a:latin typeface="Arial"/>
                <a:cs typeface="Arial"/>
              </a:rPr>
              <a:t> </a:t>
            </a:r>
            <a:r>
              <a:rPr sz="5200" b="1" spc="-85" dirty="0">
                <a:latin typeface="Arial"/>
                <a:cs typeface="Arial"/>
              </a:rPr>
              <a:t>Basak </a:t>
            </a:r>
            <a:r>
              <a:rPr sz="5200" b="1" spc="-1430" dirty="0">
                <a:latin typeface="Arial"/>
                <a:cs typeface="Arial"/>
              </a:rPr>
              <a:t> </a:t>
            </a:r>
            <a:r>
              <a:rPr sz="5200" b="1" spc="90" dirty="0">
                <a:latin typeface="Arial"/>
                <a:cs typeface="Arial"/>
              </a:rPr>
              <a:t>Tathagata </a:t>
            </a:r>
            <a:r>
              <a:rPr sz="5200" b="1" spc="85" dirty="0">
                <a:latin typeface="Arial"/>
                <a:cs typeface="Arial"/>
              </a:rPr>
              <a:t>Banerjee </a:t>
            </a:r>
            <a:r>
              <a:rPr sz="5200" b="1" spc="90" dirty="0">
                <a:latin typeface="Arial"/>
                <a:cs typeface="Arial"/>
              </a:rPr>
              <a:t> </a:t>
            </a:r>
            <a:r>
              <a:rPr sz="5200" b="1" spc="80" dirty="0">
                <a:latin typeface="Arial"/>
                <a:cs typeface="Arial"/>
              </a:rPr>
              <a:t>Ketan</a:t>
            </a:r>
            <a:r>
              <a:rPr sz="5200" b="1" spc="-225" dirty="0">
                <a:latin typeface="Arial"/>
                <a:cs typeface="Arial"/>
              </a:rPr>
              <a:t> </a:t>
            </a:r>
            <a:r>
              <a:rPr sz="5200" b="1" spc="-5" dirty="0">
                <a:latin typeface="Arial"/>
                <a:cs typeface="Arial"/>
              </a:rPr>
              <a:t>Saini</a:t>
            </a:r>
            <a:endParaRPr sz="52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75"/>
              </a:spcBef>
            </a:pPr>
            <a:r>
              <a:rPr sz="5200" b="1" spc="50" dirty="0">
                <a:latin typeface="Arial"/>
                <a:cs typeface="Arial"/>
              </a:rPr>
              <a:t>Anjali</a:t>
            </a:r>
            <a:r>
              <a:rPr sz="5200" b="1" spc="-254" dirty="0">
                <a:latin typeface="Arial"/>
                <a:cs typeface="Arial"/>
              </a:rPr>
              <a:t> </a:t>
            </a:r>
            <a:r>
              <a:rPr sz="5200" b="1" spc="40" dirty="0">
                <a:latin typeface="Arial"/>
                <a:cs typeface="Arial"/>
              </a:rPr>
              <a:t>Gond</a:t>
            </a:r>
            <a:endParaRPr sz="5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AA6BB-DC1D-8CBB-5E88-25FE364EC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15464"/>
            <a:ext cx="6248400" cy="938719"/>
          </a:xfrm>
        </p:spPr>
        <p:txBody>
          <a:bodyPr/>
          <a:lstStyle/>
          <a:p>
            <a:r>
              <a:rPr lang="en-IN" dirty="0"/>
              <a:t>Data Collection-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0E8D5-D2E1-F62B-0936-407A4EC29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9206" y="2373120"/>
            <a:ext cx="16459200" cy="1768537"/>
          </a:xfrm>
        </p:spPr>
        <p:txBody>
          <a:bodyPr/>
          <a:lstStyle/>
          <a:p>
            <a:r>
              <a:rPr lang="en-IN" sz="28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was obtained from ssa.gov website. </a:t>
            </a:r>
          </a:p>
          <a:p>
            <a:r>
              <a:rPr lang="en-IN" sz="28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Information regarding top 100 baby names of each decade were scraped from a list of top 200.</a:t>
            </a:r>
          </a:p>
          <a:p>
            <a:endParaRPr lang="en-IN" sz="2800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E0861-3BE6-D6A4-B937-82212A8CF94D}"/>
              </a:ext>
            </a:extLst>
          </p:cNvPr>
          <p:cNvSpPr txBox="1"/>
          <p:nvPr/>
        </p:nvSpPr>
        <p:spPr>
          <a:xfrm>
            <a:off x="779206" y="4838700"/>
            <a:ext cx="9144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>
                <a:latin typeface="Verdana" panose="020B0604030504040204" pitchFamily="34" charset="0"/>
                <a:ea typeface="Verdana" panose="020B0604030504040204" pitchFamily="34" charset="0"/>
              </a:rPr>
              <a:t>Problems faced-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CD39CE-F4C3-DF30-016F-74D139965D56}"/>
              </a:ext>
            </a:extLst>
          </p:cNvPr>
          <p:cNvSpPr txBox="1"/>
          <p:nvPr/>
        </p:nvSpPr>
        <p:spPr>
          <a:xfrm>
            <a:off x="779206" y="6959773"/>
            <a:ext cx="160192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FF0000"/>
                </a:solidFill>
              </a:rPr>
              <a:t>The number of babies had commas as separators , which was removed for convenience.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rgbClr val="FF0000"/>
                </a:solidFill>
              </a:rPr>
              <a:t>The decade-wise data had to be accessed through different links and consolidated into one table</a:t>
            </a:r>
            <a:r>
              <a:rPr lang="en-IN" dirty="0"/>
              <a:t>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1FE4940-7153-2E80-F448-9447352D8A70}"/>
              </a:ext>
            </a:extLst>
          </p:cNvPr>
          <p:cNvCxnSpPr>
            <a:cxnSpLocks/>
          </p:cNvCxnSpPr>
          <p:nvPr/>
        </p:nvCxnSpPr>
        <p:spPr>
          <a:xfrm>
            <a:off x="0" y="4656262"/>
            <a:ext cx="18288000" cy="0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9560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6EDF7-AAC8-B5DA-4600-1A0B35292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41050"/>
            <a:ext cx="16256000" cy="938719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About the dataset-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5262E-6DFB-8315-97A7-C2CC99C8B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2800" y="1409700"/>
            <a:ext cx="16459200" cy="8032968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sz="2400" b="1" dirty="0">
                <a:solidFill>
                  <a:schemeClr val="accent6">
                    <a:lumMod val="50000"/>
                  </a:schemeClr>
                </a:solidFill>
              </a:rPr>
              <a:t>The dataset contains information regarding top 100 most popular male and female names of each decade, from 1920 to 2010.  </a:t>
            </a:r>
          </a:p>
          <a:p>
            <a:r>
              <a:rPr lang="en-IN" sz="2400" b="1" dirty="0">
                <a:solidFill>
                  <a:schemeClr val="accent6">
                    <a:lumMod val="50000"/>
                  </a:schemeClr>
                </a:solidFill>
              </a:rPr>
              <a:t>It consists of 1000 rows and 6 columns.</a:t>
            </a:r>
          </a:p>
          <a:p>
            <a:endParaRPr lang="en-IN" sz="24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FE623-5E03-E92D-C350-C419C213C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68" y="1409700"/>
            <a:ext cx="11673500" cy="1947953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99FF0D7-4A85-0018-516F-4D454510F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782978"/>
              </p:ext>
            </p:extLst>
          </p:nvPr>
        </p:nvGraphicFramePr>
        <p:xfrm>
          <a:off x="838200" y="4533900"/>
          <a:ext cx="16306800" cy="540841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3743247026"/>
                    </a:ext>
                  </a:extLst>
                </a:gridCol>
                <a:gridCol w="13716000">
                  <a:extLst>
                    <a:ext uri="{9D8B030D-6E8A-4147-A177-3AD203B41FA5}">
                      <a16:colId xmlns:a16="http://schemas.microsoft.com/office/drawing/2014/main" val="605003790"/>
                    </a:ext>
                  </a:extLst>
                </a:gridCol>
              </a:tblGrid>
              <a:tr h="598967">
                <a:tc>
                  <a:txBody>
                    <a:bodyPr/>
                    <a:lstStyle/>
                    <a:p>
                      <a:r>
                        <a:rPr lang="en-IN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34000"/>
                  </a:ext>
                </a:extLst>
              </a:tr>
              <a:tr h="598967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Decade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decade considered.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008798"/>
                  </a:ext>
                </a:extLst>
              </a:tr>
              <a:tr h="1033833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Decadewise</a:t>
                      </a:r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. 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rank of the names appearing in the column in that particular decade.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322978"/>
                  </a:ext>
                </a:extLst>
              </a:tr>
              <a:tr h="598967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Male.Name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male name corresponding to the particular rank.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2352505"/>
                  </a:ext>
                </a:extLst>
              </a:tr>
              <a:tr h="598967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No..of</a:t>
                      </a:r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. </a:t>
                      </a:r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Babies.M</a:t>
                      </a:r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no. of babies with the corresponding male name.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984253"/>
                  </a:ext>
                </a:extLst>
              </a:tr>
              <a:tr h="598967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Female.Name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female name corresponding to the particular rank.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997698"/>
                  </a:ext>
                </a:extLst>
              </a:tr>
              <a:tr h="1033833">
                <a:tc>
                  <a:txBody>
                    <a:bodyPr/>
                    <a:lstStyle/>
                    <a:p>
                      <a:pPr algn="l"/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No..</a:t>
                      </a:r>
                      <a:r>
                        <a:rPr lang="en-IN" sz="2800" b="1" u="none" dirty="0" err="1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of.babies.F</a:t>
                      </a:r>
                      <a:r>
                        <a:rPr lang="en-IN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non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It shows the no. of babies with the corresponding female name.</a:t>
                      </a:r>
                      <a:endParaRPr lang="en-IN" sz="2800" b="1" u="none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403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8484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3215640"/>
          </a:xfrm>
          <a:custGeom>
            <a:avLst/>
            <a:gdLst/>
            <a:ahLst/>
            <a:cxnLst/>
            <a:rect l="l" t="t" r="r" b="b"/>
            <a:pathLst>
              <a:path w="18288000" h="3215640">
                <a:moveTo>
                  <a:pt x="0" y="0"/>
                </a:moveTo>
                <a:lnTo>
                  <a:pt x="18287999" y="0"/>
                </a:lnTo>
                <a:lnTo>
                  <a:pt x="18287999" y="3215397"/>
                </a:lnTo>
                <a:lnTo>
                  <a:pt x="0" y="3215397"/>
                </a:lnTo>
                <a:lnTo>
                  <a:pt x="0" y="0"/>
                </a:lnTo>
                <a:close/>
              </a:path>
            </a:pathLst>
          </a:custGeom>
          <a:solidFill>
            <a:srgbClr val="F55CA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241050"/>
            <a:ext cx="16256000" cy="2228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5270">
              <a:lnSpc>
                <a:spcPct val="125000"/>
              </a:lnSpc>
              <a:spcBef>
                <a:spcPts val="100"/>
              </a:spcBef>
            </a:pPr>
            <a:r>
              <a:rPr lang="en-IN" spc="185" dirty="0"/>
              <a:t>Interesting questions regarding the   dataset-</a:t>
            </a:r>
            <a:endParaRPr spc="250" dirty="0"/>
          </a:p>
        </p:txBody>
      </p:sp>
      <p:sp>
        <p:nvSpPr>
          <p:cNvPr id="5" name="object 5"/>
          <p:cNvSpPr txBox="1"/>
          <p:nvPr/>
        </p:nvSpPr>
        <p:spPr>
          <a:xfrm>
            <a:off x="457200" y="3667872"/>
            <a:ext cx="17799846" cy="5824671"/>
          </a:xfrm>
          <a:prstGeom prst="rect">
            <a:avLst/>
          </a:prstGeom>
        </p:spPr>
        <p:txBody>
          <a:bodyPr vert="horz" wrap="square" lIns="0" tIns="170180" rIns="0" bIns="0" rtlCol="0">
            <a:spAutoFit/>
          </a:bodyPr>
          <a:lstStyle/>
          <a:p>
            <a:pPr marL="1569085" indent="-571500">
              <a:lnSpc>
                <a:spcPct val="100000"/>
              </a:lnSpc>
              <a:spcBef>
                <a:spcPts val="134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How has the popularity, </a:t>
            </a:r>
            <a:r>
              <a:rPr lang="en-US" sz="3600" dirty="0" err="1">
                <a:solidFill>
                  <a:srgbClr val="FF0000"/>
                </a:solidFill>
                <a:latin typeface="Arial"/>
                <a:cs typeface="Arial"/>
              </a:rPr>
              <a:t>i.e</a:t>
            </a: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, the rank and no. of babies with the top-ranked names changed over the decades?</a:t>
            </a:r>
          </a:p>
          <a:p>
            <a:pPr marL="1569085" indent="-571500">
              <a:lnSpc>
                <a:spcPct val="100000"/>
              </a:lnSpc>
              <a:spcBef>
                <a:spcPts val="134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Is the change in popularity similar between the top-ranked male and female names?</a:t>
            </a:r>
          </a:p>
          <a:p>
            <a:pPr marL="1569085" indent="-571500">
              <a:lnSpc>
                <a:spcPct val="100000"/>
              </a:lnSpc>
              <a:spcBef>
                <a:spcPts val="134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How does the popularity of names vary with choice of initial letter and which letters have been consistently popular?</a:t>
            </a:r>
          </a:p>
          <a:p>
            <a:pPr marL="1569085" indent="-571500">
              <a:lnSpc>
                <a:spcPct val="100000"/>
              </a:lnSpc>
              <a:spcBef>
                <a:spcPts val="134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How does the popularity of names differ with different length of name for both male and female names?</a:t>
            </a:r>
          </a:p>
          <a:p>
            <a:pPr marL="1569085" indent="-571500">
              <a:lnSpc>
                <a:spcPct val="100000"/>
              </a:lnSpc>
              <a:spcBef>
                <a:spcPts val="134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FF0000"/>
                </a:solidFill>
                <a:latin typeface="Arial"/>
                <a:cs typeface="Arial"/>
              </a:rPr>
              <a:t>Which names have appeared in top rankings of both males and females?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632CA5-C812-09B2-E147-D9F2C4428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593967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D141E-46C3-2209-87C2-EBCE05E80427}"/>
              </a:ext>
            </a:extLst>
          </p:cNvPr>
          <p:cNvSpPr txBox="1"/>
          <p:nvPr/>
        </p:nvSpPr>
        <p:spPr>
          <a:xfrm>
            <a:off x="9931078" y="2700646"/>
            <a:ext cx="91150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NOW …</a:t>
            </a:r>
          </a:p>
          <a:p>
            <a:r>
              <a:rPr lang="en-US" sz="12000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VISUALIZATIONS!</a:t>
            </a:r>
          </a:p>
        </p:txBody>
      </p:sp>
    </p:spTree>
    <p:extLst>
      <p:ext uri="{BB962C8B-B14F-4D97-AF65-F5344CB8AC3E}">
        <p14:creationId xmlns:p14="http://schemas.microsoft.com/office/powerpoint/2010/main" val="966972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49CDB9-20FB-F94E-07CD-838F12CED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8" y="11060"/>
            <a:ext cx="18102524" cy="73422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A44A1C-6929-0EFD-F043-64A78E49655E}"/>
              </a:ext>
            </a:extLst>
          </p:cNvPr>
          <p:cNvSpPr txBox="1"/>
          <p:nvPr/>
        </p:nvSpPr>
        <p:spPr>
          <a:xfrm>
            <a:off x="127151" y="8039100"/>
            <a:ext cx="171607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800" i="1" dirty="0">
                <a:solidFill>
                  <a:schemeClr val="accent4">
                    <a:lumMod val="75000"/>
                  </a:schemeClr>
                </a:solidFill>
                <a:latin typeface="Bahnschrift Condensed" panose="020B0502040204020203" pitchFamily="34" charset="0"/>
              </a:rPr>
              <a:t>The most popular female name is Mary, followed by Patricia and Jennifer.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800" i="1" dirty="0">
                <a:solidFill>
                  <a:schemeClr val="accent4">
                    <a:lumMod val="75000"/>
                  </a:schemeClr>
                </a:solidFill>
                <a:latin typeface="Bahnschrift Condensed" panose="020B0502040204020203" pitchFamily="34" charset="0"/>
              </a:rPr>
              <a:t>Annabelle seems to  be the least popular female name in the list, having less than 30000 total babies.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800" i="1" dirty="0">
                <a:solidFill>
                  <a:schemeClr val="accent4">
                    <a:lumMod val="75000"/>
                  </a:schemeClr>
                </a:solidFill>
                <a:latin typeface="Bahnschrift Condensed" panose="020B0502040204020203" pitchFamily="34" charset="0"/>
              </a:rPr>
              <a:t>The bottom names have very less babies compared to top, which may be explained by the fact that they possibly appear in very few decades.</a:t>
            </a:r>
          </a:p>
        </p:txBody>
      </p:sp>
    </p:spTree>
    <p:extLst>
      <p:ext uri="{BB962C8B-B14F-4D97-AF65-F5344CB8AC3E}">
        <p14:creationId xmlns:p14="http://schemas.microsoft.com/office/powerpoint/2010/main" val="28112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73EE9A-885F-208A-968F-E650294A4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7353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9D7AB2-4E07-68D5-355A-2E50F20371E6}"/>
              </a:ext>
            </a:extLst>
          </p:cNvPr>
          <p:cNvSpPr txBox="1"/>
          <p:nvPr/>
        </p:nvSpPr>
        <p:spPr>
          <a:xfrm>
            <a:off x="228600" y="7810500"/>
            <a:ext cx="16154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i="1" dirty="0">
                <a:solidFill>
                  <a:schemeClr val="accent5">
                    <a:lumMod val="50000"/>
                  </a:schemeClr>
                </a:solidFill>
                <a:latin typeface="Bahnschrift Condensed" panose="020B0502040204020203" pitchFamily="34" charset="0"/>
              </a:rPr>
              <a:t>The most popular male name is James, followed by John. (Both start with ‘J’!)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i="1" dirty="0">
                <a:solidFill>
                  <a:schemeClr val="accent5">
                    <a:lumMod val="50000"/>
                  </a:schemeClr>
                </a:solidFill>
                <a:latin typeface="Bahnschrift Condensed" panose="020B0502040204020203" pitchFamily="34" charset="0"/>
              </a:rPr>
              <a:t>There are occasional drops in total number of names.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i="1" dirty="0">
                <a:solidFill>
                  <a:schemeClr val="accent5">
                    <a:lumMod val="50000"/>
                  </a:schemeClr>
                </a:solidFill>
                <a:latin typeface="Bahnschrift Condensed" panose="020B0502040204020203" pitchFamily="34" charset="0"/>
              </a:rPr>
              <a:t>Oscar, Edgar and Gilbert seem to be the least popular </a:t>
            </a:r>
            <a:r>
              <a:rPr lang="en-IN" sz="2800" i="1" dirty="0" err="1">
                <a:solidFill>
                  <a:schemeClr val="accent5">
                    <a:lumMod val="50000"/>
                  </a:schemeClr>
                </a:solidFill>
                <a:latin typeface="Bahnschrift Condensed" panose="020B0502040204020203" pitchFamily="34" charset="0"/>
              </a:rPr>
              <a:t>names,having</a:t>
            </a:r>
            <a:r>
              <a:rPr lang="en-IN" sz="2800" i="1" dirty="0">
                <a:solidFill>
                  <a:schemeClr val="accent5">
                    <a:lumMod val="50000"/>
                  </a:schemeClr>
                </a:solidFill>
                <a:latin typeface="Bahnschrift Condensed" panose="020B0502040204020203" pitchFamily="34" charset="0"/>
              </a:rPr>
              <a:t> less than 20000 babies in the 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268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80FE75-09F6-6E54-991D-06BD92771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69" y="648057"/>
            <a:ext cx="17700062" cy="70100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460DD1-AFD2-AD41-F87E-AAA54936E33C}"/>
              </a:ext>
            </a:extLst>
          </p:cNvPr>
          <p:cNvSpPr txBox="1"/>
          <p:nvPr/>
        </p:nvSpPr>
        <p:spPr>
          <a:xfrm>
            <a:off x="685800" y="7886343"/>
            <a:ext cx="8077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2">
                    <a:lumMod val="50000"/>
                  </a:schemeClr>
                </a:solidFill>
                <a:latin typeface="Bahnschrift Condensed" panose="020B0502040204020203" pitchFamily="34" charset="0"/>
              </a:rPr>
              <a:t>The female names with 5,6,7 and 9 letters have been consistently moderately popular.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2">
                    <a:lumMod val="50000"/>
                  </a:schemeClr>
                </a:solidFill>
                <a:latin typeface="Bahnschrift Condensed" panose="020B0502040204020203" pitchFamily="34" charset="0"/>
              </a:rPr>
              <a:t> 3 letter names look like they have been very popular recently , possibly due to a specific name(“Ava”).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2">
                    <a:lumMod val="50000"/>
                  </a:schemeClr>
                </a:solidFill>
                <a:latin typeface="Bahnschrift Condensed" panose="020B0502040204020203" pitchFamily="34" charset="0"/>
              </a:rPr>
              <a:t> 10 letter names have been consistently less popular.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EB5E3A-B61C-A816-EABC-C603AF61253D}"/>
              </a:ext>
            </a:extLst>
          </p:cNvPr>
          <p:cNvSpPr txBox="1"/>
          <p:nvPr/>
        </p:nvSpPr>
        <p:spPr>
          <a:xfrm>
            <a:off x="10210800" y="7886343"/>
            <a:ext cx="779406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500" b="1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Male names with 5,6 and 7 letters have been moderately popular.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500" b="1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 3 letter names saw a drop in popularity but regained it to an extent after 1970.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500" b="1" dirty="0">
                <a:solidFill>
                  <a:schemeClr val="accent5">
                    <a:lumMod val="75000"/>
                  </a:schemeClr>
                </a:solidFill>
                <a:latin typeface="Bahnschrift Condensed" panose="020B0502040204020203" pitchFamily="34" charset="0"/>
              </a:rPr>
              <a:t> 11 letter names look like they have been very popular recently, due to the name “Christopher” which has been the most popular name in 1970,1980 and 1990.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22C6EF-450C-8945-24FD-04F34E09BE04}"/>
              </a:ext>
            </a:extLst>
          </p:cNvPr>
          <p:cNvSpPr txBox="1"/>
          <p:nvPr/>
        </p:nvSpPr>
        <p:spPr>
          <a:xfrm>
            <a:off x="293969" y="1726"/>
            <a:ext cx="131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PLOT OF MEAN RANK VS DECADE FOR VARYING LENGTH OF NAMES </a:t>
            </a:r>
            <a:endParaRPr lang="en-US" sz="3600" b="1" i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46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3B7D8F-6B63-073C-12EE-0D83C00AD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011245" cy="8343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2C6FA5-C891-1612-2615-0D296F5CE29D}"/>
              </a:ext>
            </a:extLst>
          </p:cNvPr>
          <p:cNvSpPr txBox="1"/>
          <p:nvPr/>
        </p:nvSpPr>
        <p:spPr>
          <a:xfrm>
            <a:off x="11506200" y="723900"/>
            <a:ext cx="601980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Jamie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Jordan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Taylor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Terry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Willie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3200" dirty="0">
              <a:solidFill>
                <a:schemeClr val="accent6">
                  <a:lumMod val="50000"/>
                </a:schemeClr>
              </a:solidFill>
              <a:latin typeface="Bahnschrift Condensed" panose="020B0502040204020203" pitchFamily="34" charset="0"/>
            </a:endParaRPr>
          </a:p>
          <a:p>
            <a:r>
              <a:rPr lang="en-IN" sz="3200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What do these names have in common? Well, they are common!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E7CAD4-987B-995B-D62C-90FDB6C490E6}"/>
              </a:ext>
            </a:extLst>
          </p:cNvPr>
          <p:cNvSpPr txBox="1"/>
          <p:nvPr/>
        </p:nvSpPr>
        <p:spPr>
          <a:xfrm>
            <a:off x="11506200" y="5753100"/>
            <a:ext cx="6172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The names have been popular at similar times for either gender.</a:t>
            </a:r>
          </a:p>
          <a:p>
            <a:endParaRPr lang="en-IN" sz="2400" i="1" dirty="0">
              <a:solidFill>
                <a:schemeClr val="accent6">
                  <a:lumMod val="50000"/>
                </a:schemeClr>
              </a:solidFill>
              <a:latin typeface="Bahnschrift Condensed" panose="020B0502040204020203" pitchFamily="34" charset="0"/>
            </a:endParaRPr>
          </a:p>
          <a:p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Among common names, only Taylor has reached the very top ranks among females.</a:t>
            </a:r>
          </a:p>
          <a:p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The others have been moderately or less popular among top ranks.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3BB19C-607D-C0A6-664E-4D8E66A2CEF8}"/>
              </a:ext>
            </a:extLst>
          </p:cNvPr>
          <p:cNvSpPr txBox="1"/>
          <p:nvPr/>
        </p:nvSpPr>
        <p:spPr>
          <a:xfrm>
            <a:off x="228600" y="8801100"/>
            <a:ext cx="982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Some of these names have been significantly more popular among males ,</a:t>
            </a:r>
          </a:p>
          <a:p>
            <a:r>
              <a:rPr lang="en-IN" sz="2400" i="1" dirty="0">
                <a:solidFill>
                  <a:schemeClr val="accent6">
                    <a:lumMod val="50000"/>
                  </a:schemeClr>
                </a:solidFill>
                <a:latin typeface="Bahnschrift Condensed" panose="020B0502040204020203" pitchFamily="34" charset="0"/>
              </a:rPr>
              <a:t> some among females.</a:t>
            </a:r>
          </a:p>
        </p:txBody>
      </p:sp>
    </p:spTree>
    <p:extLst>
      <p:ext uri="{BB962C8B-B14F-4D97-AF65-F5344CB8AC3E}">
        <p14:creationId xmlns:p14="http://schemas.microsoft.com/office/powerpoint/2010/main" val="1141291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</TotalTime>
  <Words>920</Words>
  <Application>Microsoft Office PowerPoint</Application>
  <PresentationFormat>Custom</PresentationFormat>
  <Paragraphs>116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Bahnschrift Condensed</vt:lpstr>
      <vt:lpstr>Calibri</vt:lpstr>
      <vt:lpstr>Verdana</vt:lpstr>
      <vt:lpstr>Wingdings</vt:lpstr>
      <vt:lpstr>Office Theme</vt:lpstr>
      <vt:lpstr>PowerPoint Presentation</vt:lpstr>
      <vt:lpstr>Data Collection-</vt:lpstr>
      <vt:lpstr>About the dataset-</vt:lpstr>
      <vt:lpstr>Interesting questions regarding the   dataset-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 regarding the dataset-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Persentation .Group-20</dc:title>
  <dc:creator>Vaishu Gond</dc:creator>
  <cp:keywords>DAFzqSQK9EQ,BAFzqf0UIp4</cp:keywords>
  <cp:lastModifiedBy>Tathagata Banerjee</cp:lastModifiedBy>
  <cp:revision>11</cp:revision>
  <dcterms:created xsi:type="dcterms:W3CDTF">2023-11-11T12:38:36Z</dcterms:created>
  <dcterms:modified xsi:type="dcterms:W3CDTF">2023-11-15T19:28:56Z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2023-11-09T00:00:00Z</vt:filetime>
  </property>
  <property fmtid="{D5CDD505-2E9C-101B-9397-08002B2CF9AE}" pid="3" name="Creator">
    <vt:lpwstr>Canva</vt:lpwstr>
  </property>
  <property fmtid="{D5CDD505-2E9C-101B-9397-08002B2CF9AE}" pid="4" name="LastSaved">
    <vt:filetime>2023-11-11T00:00:00Z</vt:filetime>
  </property>
</Properties>
</file>